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94" r:id="rId3"/>
    <p:sldId id="296" r:id="rId4"/>
    <p:sldId id="262" r:id="rId5"/>
    <p:sldId id="297" r:id="rId6"/>
    <p:sldId id="261" r:id="rId7"/>
    <p:sldId id="263" r:id="rId8"/>
    <p:sldId id="264" r:id="rId9"/>
    <p:sldId id="302" r:id="rId10"/>
    <p:sldId id="303" r:id="rId11"/>
    <p:sldId id="269" r:id="rId12"/>
    <p:sldId id="291" r:id="rId13"/>
    <p:sldId id="292" r:id="rId14"/>
    <p:sldId id="300" r:id="rId15"/>
    <p:sldId id="301" r:id="rId16"/>
    <p:sldId id="299" r:id="rId17"/>
    <p:sldId id="285" r:id="rId18"/>
    <p:sldId id="268" r:id="rId19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6" autoAdjust="0"/>
    <p:restoredTop sz="94660"/>
  </p:normalViewPr>
  <p:slideViewPr>
    <p:cSldViewPr>
      <p:cViewPr varScale="1">
        <p:scale>
          <a:sx n="108" d="100"/>
          <a:sy n="108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1AE9-D250-41D9-9274-D2F9EE763E6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ED45-E87C-4BBA-AE9B-2796830B99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931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nb-NO" smtClean="0"/>
              <a:t>2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A8E461-5BC5-413C-82F6-35ED5789364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983190-FFFE-41F4-866D-D81BE7A044FF}" type="datetime6">
              <a:rPr lang="en-US" smtClean="0"/>
              <a:t>August 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1537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02C-E10D-4A28-A98B-79D92FCAA82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Kunnskap_u_payoff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215074" y="142852"/>
            <a:ext cx="2500298" cy="476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nskap.no/butikk/blog/mestringsfolelse-med-kort-botid-n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kunnskap.no/butikk/blog/kartlegging-av-andrespraklige-elever-i-videregaende--n1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Norsk for </a:t>
            </a:r>
            <a:r>
              <a:rPr lang="nn-NO" dirty="0" err="1"/>
              <a:t>språklige</a:t>
            </a:r>
            <a:r>
              <a:rPr lang="nn-NO" dirty="0"/>
              <a:t> </a:t>
            </a:r>
            <a:r>
              <a:rPr lang="nn-NO" dirty="0" err="1"/>
              <a:t>minoriteter</a:t>
            </a:r>
            <a:r>
              <a:rPr lang="nn-NO" dirty="0"/>
              <a:t> i </a:t>
            </a:r>
            <a:r>
              <a:rPr lang="nn-NO" dirty="0" err="1"/>
              <a:t>videregående</a:t>
            </a:r>
            <a:endParaRPr lang="nn-NO"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F402B0F2-BE92-45F5-854C-BB7EBB249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8" y="1600200"/>
            <a:ext cx="7332184" cy="4525963"/>
          </a:xfrm>
        </p:spPr>
      </p:pic>
    </p:spTree>
    <p:extLst>
      <p:ext uri="{BB962C8B-B14F-4D97-AF65-F5344CB8AC3E}">
        <p14:creationId xmlns:p14="http://schemas.microsoft.com/office/powerpoint/2010/main" val="33026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6B1F63-E554-4220-BF5D-39B52424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52" y="369881"/>
            <a:ext cx="8215370" cy="1000132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sz="3600" dirty="0"/>
              <a:t>Organisering i heterogene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19E205-F74C-42C0-9B81-A700ABA23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b="1" dirty="0"/>
              <a:t>Læremidlet brukes som repetisjonskurs og til selvstendig arbeid.</a:t>
            </a:r>
          </a:p>
          <a:p>
            <a:r>
              <a:rPr lang="nb-NO" sz="2000" dirty="0"/>
              <a:t>Gruppa/klassen kan godt jobbe med felles tema</a:t>
            </a:r>
          </a:p>
          <a:p>
            <a:r>
              <a:rPr lang="nb-NO" sz="2000" b="1" dirty="0"/>
              <a:t>Men: </a:t>
            </a:r>
            <a:r>
              <a:rPr lang="nb-NO" sz="2000" dirty="0"/>
              <a:t>Elevene jobber selvstendig med oppgaver på ulike nivå i nettressursen. </a:t>
            </a:r>
          </a:p>
          <a:p>
            <a:r>
              <a:rPr lang="nb-NO" sz="2000" dirty="0"/>
              <a:t>Nettressursen brukes for å sikre en </a:t>
            </a:r>
            <a:r>
              <a:rPr lang="nb-NO" sz="2000" b="1" dirty="0"/>
              <a:t>grammatisk progresjon</a:t>
            </a:r>
          </a:p>
          <a:p>
            <a:r>
              <a:rPr lang="nb-NO" sz="2000" dirty="0"/>
              <a:t>Be elevene si fra når de er ferdige med et kapittel</a:t>
            </a:r>
          </a:p>
          <a:p>
            <a:r>
              <a:rPr lang="nb-NO" sz="2000" dirty="0"/>
              <a:t>Forutsetter tett oppfølging ved hjelp av elevrapportene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1D4C82B-68A5-438D-A7F7-3A98FEF481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37" y="1844824"/>
            <a:ext cx="4038600" cy="2692716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459879-754A-4EF2-8BAF-2D360625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5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Elevrapporter tar vare på svar og resultat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2000" b="1" dirty="0"/>
              <a:t>	</a:t>
            </a:r>
            <a:r>
              <a:rPr lang="nb-NO" sz="1800" b="1" dirty="0"/>
              <a:t>Hver elev har en personlig rapport</a:t>
            </a:r>
          </a:p>
          <a:p>
            <a:r>
              <a:rPr lang="nb-NO" sz="1800" dirty="0"/>
              <a:t>Den dukker automatisk opp når eleven går inn på programmet</a:t>
            </a:r>
          </a:p>
          <a:p>
            <a:r>
              <a:rPr lang="nb-NO" sz="1800" dirty="0"/>
              <a:t>Rapporten registrerer hva som er gjort, tidsbruk, bruk av fasit (hint) og feil per oppgave</a:t>
            </a:r>
          </a:p>
          <a:p>
            <a:r>
              <a:rPr lang="nb-NO" sz="1800" dirty="0"/>
              <a:t>Trykk på plusstegnet for å åpne kapitlene og se hvordan hver oppgave er løst</a:t>
            </a:r>
          </a:p>
          <a:p>
            <a:pPr>
              <a:buNone/>
            </a:pPr>
            <a:r>
              <a:rPr lang="nb-NO" sz="2000" b="1" dirty="0"/>
              <a:t>	</a:t>
            </a:r>
          </a:p>
        </p:txBody>
      </p:sp>
      <p:pic>
        <p:nvPicPr>
          <p:cNvPr id="6" name="Plassholder for innhold 5" descr="elevrapport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566" y="1600200"/>
            <a:ext cx="2621868" cy="452596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42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2131202" y="4653136"/>
            <a:ext cx="8215370" cy="1000132"/>
          </a:xfrm>
        </p:spPr>
        <p:txBody>
          <a:bodyPr>
            <a:normAutofit/>
          </a:bodyPr>
          <a:lstStyle/>
          <a:p>
            <a:r>
              <a:rPr lang="nb-NO" sz="2000" b="1" dirty="0" err="1"/>
              <a:t>NorskPluss</a:t>
            </a:r>
            <a:r>
              <a:rPr lang="nb-NO" sz="2000" b="1" dirty="0"/>
              <a:t> Kort botid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5445224"/>
            <a:ext cx="7156326" cy="864096"/>
          </a:xfrm>
        </p:spPr>
        <p:txBody>
          <a:bodyPr/>
          <a:lstStyle/>
          <a:p>
            <a:pPr marL="0" indent="0">
              <a:buNone/>
            </a:pPr>
            <a:r>
              <a:rPr lang="nb-NO" sz="1400" b="1" dirty="0"/>
              <a:t>Læremiddel for elever med kort botid i vg1 studieforberedende og vg1/vg2 yrkesfag utviklet med støtte fra Utdanningsdirektoratet. </a:t>
            </a:r>
          </a:p>
          <a:p>
            <a:pPr marL="0" indent="0">
              <a:buNone/>
            </a:pPr>
            <a:r>
              <a:rPr lang="nb-NO" sz="1400" dirty="0"/>
              <a:t>Forfattere: Mona Tøpfer, Marie Aalen, Vigdis Amundsen, Pournima Patil, Helene Winsents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6000197-D979-4E10-B2CD-79173CD16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7700"/>
            <a:ext cx="5289616" cy="38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Tekst- og arbeidsbok i ett på nett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09120"/>
          </a:xfrm>
        </p:spPr>
        <p:txBody>
          <a:bodyPr>
            <a:normAutofit/>
          </a:bodyPr>
          <a:lstStyle/>
          <a:p>
            <a:r>
              <a:rPr lang="nb-NO" sz="1800" b="1" dirty="0"/>
              <a:t>5 moduler: </a:t>
            </a:r>
            <a:r>
              <a:rPr lang="nb-NO" sz="1800" dirty="0"/>
              <a:t>flerspråklighet, skjønnlitteratur, argumentasjon, språk og yrke og grammatikk</a:t>
            </a:r>
          </a:p>
          <a:p>
            <a:r>
              <a:rPr lang="nb-NO" sz="1800" dirty="0"/>
              <a:t>Tekster på </a:t>
            </a:r>
            <a:r>
              <a:rPr lang="nb-NO" sz="1800" b="1" dirty="0"/>
              <a:t>nivå 3</a:t>
            </a:r>
            <a:r>
              <a:rPr lang="nb-NO" sz="1800" dirty="0"/>
              <a:t> (B1)</a:t>
            </a:r>
          </a:p>
          <a:p>
            <a:r>
              <a:rPr lang="nb-NO" sz="1800" dirty="0"/>
              <a:t>Øver </a:t>
            </a:r>
            <a:r>
              <a:rPr lang="nb-NO" sz="1800" b="1" dirty="0"/>
              <a:t>tekstforståelse</a:t>
            </a:r>
            <a:r>
              <a:rPr lang="nb-NO" sz="1800" dirty="0"/>
              <a:t> og </a:t>
            </a:r>
            <a:r>
              <a:rPr lang="nb-NO" sz="1800" b="1" dirty="0"/>
              <a:t>tekstproduksjon</a:t>
            </a:r>
          </a:p>
          <a:p>
            <a:r>
              <a:rPr lang="nb-NO" sz="1800" dirty="0"/>
              <a:t>Hjelper elevene å forstå </a:t>
            </a:r>
            <a:r>
              <a:rPr lang="nb-NO" sz="1800" b="1" dirty="0"/>
              <a:t>hovedinnholdet </a:t>
            </a:r>
            <a:r>
              <a:rPr lang="nb-NO" sz="1800" dirty="0"/>
              <a:t>i læreplanen</a:t>
            </a:r>
          </a:p>
          <a:p>
            <a:r>
              <a:rPr lang="nb-NO" sz="1800" dirty="0"/>
              <a:t>Alle oppgaver, også muntlige, samlet i nettressursen</a:t>
            </a:r>
          </a:p>
          <a:p>
            <a:r>
              <a:rPr lang="nb-NO" sz="1800" dirty="0"/>
              <a:t>For nettbrett, mobil og pc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CDBFB1-0736-4449-B140-6F8194ED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105923" cy="29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F0E43-4AB8-4981-AF5D-55D3CFDA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Språklæring sentralt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B2A1AA-B7B7-4C90-927D-9F1587B2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nb-NO" sz="1800" dirty="0"/>
              <a:t>Tekstene ligger på </a:t>
            </a:r>
            <a:r>
              <a:rPr lang="nb-NO" sz="1800" b="1" dirty="0"/>
              <a:t>nivå 3</a:t>
            </a:r>
          </a:p>
          <a:p>
            <a:r>
              <a:rPr lang="nb-NO" sz="1800" b="1" dirty="0"/>
              <a:t>Ordforklaringer</a:t>
            </a:r>
            <a:r>
              <a:rPr lang="nb-NO" sz="1800" dirty="0"/>
              <a:t> i tekstene</a:t>
            </a:r>
          </a:p>
          <a:p>
            <a:r>
              <a:rPr lang="nb-NO" sz="1800" b="1" dirty="0"/>
              <a:t>Gradvis progresjon </a:t>
            </a:r>
            <a:r>
              <a:rPr lang="nb-NO" sz="1800" dirty="0"/>
              <a:t>i hvert kapittel, f.eks.</a:t>
            </a:r>
          </a:p>
          <a:p>
            <a:pPr lvl="1" indent="-342900">
              <a:buFont typeface="+mj-lt"/>
              <a:buAutoNum type="arabicParenR"/>
            </a:pPr>
            <a:r>
              <a:rPr lang="nb-NO" sz="1800" dirty="0"/>
              <a:t>Koble ord og forklaring</a:t>
            </a:r>
          </a:p>
          <a:p>
            <a:pPr lvl="1" indent="-342900">
              <a:buFont typeface="+mj-lt"/>
              <a:buAutoNum type="arabicParenR"/>
            </a:pPr>
            <a:r>
              <a:rPr lang="nb-NO" sz="1800" dirty="0"/>
              <a:t>Sette inn sentrale ord som mangler i teksten</a:t>
            </a:r>
          </a:p>
          <a:p>
            <a:pPr lvl="1" indent="-342900">
              <a:buFont typeface="+mj-lt"/>
              <a:buAutoNum type="arabicParenR"/>
            </a:pPr>
            <a:r>
              <a:rPr lang="nb-NO" sz="1800" dirty="0"/>
              <a:t>Bruke ordene selv i skriftlige eller muntlige oppgaver</a:t>
            </a:r>
          </a:p>
          <a:p>
            <a:r>
              <a:rPr lang="nb-NO" sz="1800" dirty="0"/>
              <a:t>En </a:t>
            </a:r>
            <a:r>
              <a:rPr lang="nb-NO" sz="1800" b="1" dirty="0"/>
              <a:t>egen grammatikkmodul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93EBC07-D328-47BA-AA4E-D93CEADC1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10" y="1600200"/>
            <a:ext cx="4051469" cy="89269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3CF36FF-74D9-4998-B964-79AB5001A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76" y="2780928"/>
            <a:ext cx="3676503" cy="27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9B2D5D-49DA-468C-891D-D1A7015F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Flerspråklighet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526AA3C-0B7F-428D-872D-F4991C309E40}"/>
              </a:ext>
            </a:extLst>
          </p:cNvPr>
          <p:cNvSpPr txBox="1"/>
          <p:nvPr/>
        </p:nvSpPr>
        <p:spPr>
          <a:xfrm>
            <a:off x="971600" y="1635946"/>
            <a:ext cx="3506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NorskPluss</a:t>
            </a:r>
            <a:r>
              <a:rPr lang="nb-NO" dirty="0"/>
              <a:t> Kort botid har et </a:t>
            </a:r>
            <a:r>
              <a:rPr lang="nb-NO" b="1" dirty="0"/>
              <a:t>flerspråklig perspektiv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Første kapittel handler om </a:t>
            </a:r>
            <a:r>
              <a:rPr lang="nb-NO" b="1" dirty="0"/>
              <a:t>fordeler </a:t>
            </a:r>
            <a:r>
              <a:rPr lang="nb-NO" dirty="0"/>
              <a:t>med å være flerspråklig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ser på forskjeller og likheter mellom </a:t>
            </a:r>
            <a:r>
              <a:rPr lang="nb-NO" b="1" dirty="0"/>
              <a:t>eget morsmål og norsk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«</a:t>
            </a:r>
            <a:r>
              <a:rPr lang="nb-NO" b="1" dirty="0"/>
              <a:t>Kebabnorsk</a:t>
            </a:r>
            <a:r>
              <a:rPr lang="nb-NO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Nynorsk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Dialekter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0289F20E-808F-457B-8CD9-A6BDE6FE4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94" y="1635946"/>
            <a:ext cx="4034495" cy="2945182"/>
          </a:xfrm>
        </p:spPr>
      </p:pic>
    </p:spTree>
    <p:extLst>
      <p:ext uri="{BB962C8B-B14F-4D97-AF65-F5344CB8AC3E}">
        <p14:creationId xmlns:p14="http://schemas.microsoft.com/office/powerpoint/2010/main" val="333268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161C-8273-4D1C-8290-D303D30E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 Sjøvegan VGS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172D3AB-350B-4201-B6E0-C53568384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12" y="1696913"/>
            <a:ext cx="3898900" cy="3607971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B707F27-80B8-42DB-9EB8-2915D6C9E7C6}"/>
              </a:ext>
            </a:extLst>
          </p:cNvPr>
          <p:cNvSpPr txBox="1"/>
          <p:nvPr/>
        </p:nvSpPr>
        <p:spPr>
          <a:xfrm>
            <a:off x="827584" y="1696913"/>
            <a:ext cx="374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Studieforberedende: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Elevene jobber med </a:t>
            </a:r>
            <a:r>
              <a:rPr lang="nb-NO" sz="1600" dirty="0" err="1"/>
              <a:t>NorskPluss</a:t>
            </a:r>
            <a:r>
              <a:rPr lang="nb-NO" sz="1600" dirty="0"/>
              <a:t> Kort botid når de andre har fremmedspråk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Elevene deltar også i ordinære norsktimer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Kort botids-læreren samarbeider med norsklæreren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Ligger foran resten av klassen</a:t>
            </a:r>
          </a:p>
          <a:p>
            <a:endParaRPr lang="nb-NO" sz="1600" dirty="0"/>
          </a:p>
          <a:p>
            <a:r>
              <a:rPr lang="nb-NO" sz="1600" b="1" dirty="0"/>
              <a:t>Yrkesfag: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Tilbud om to timer på slutten av dagen en dag i 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Regnes ikke som frivillig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Bruker også </a:t>
            </a:r>
            <a:r>
              <a:rPr lang="nb-NO" sz="1600" dirty="0" err="1"/>
              <a:t>NorskPluss</a:t>
            </a:r>
            <a:r>
              <a:rPr lang="nb-NO" sz="1600" dirty="0"/>
              <a:t> Kort botid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r>
              <a:rPr lang="nb-NO" sz="1600" dirty="0"/>
              <a:t>Les mer i artikkelen </a:t>
            </a:r>
            <a:r>
              <a:rPr lang="nb-NO" sz="1600" dirty="0">
                <a:hlinkClick r:id="rId3"/>
              </a:rPr>
              <a:t>«Mestringsfølelse med kort botid»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2870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Læreraktivitet mens elevene jobber på nett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14340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nb-NO" sz="3000" b="1" dirty="0"/>
              <a:t>	</a:t>
            </a:r>
            <a:r>
              <a:rPr lang="nb-NO" sz="4800" b="1" dirty="0"/>
              <a:t>Tips til arbeid med NP Kort botid og </a:t>
            </a:r>
            <a:r>
              <a:rPr lang="nb-NO" sz="4800" b="1" dirty="0" err="1"/>
              <a:t>NorskPluss</a:t>
            </a:r>
            <a:r>
              <a:rPr lang="nb-NO" sz="4800" b="1" dirty="0"/>
              <a:t> VGS</a:t>
            </a:r>
          </a:p>
          <a:p>
            <a:pPr lvl="0"/>
            <a:endParaRPr lang="nb-NO" sz="4800" dirty="0"/>
          </a:p>
          <a:p>
            <a:pPr lvl="0"/>
            <a:r>
              <a:rPr lang="nb-NO" sz="4800" dirty="0"/>
              <a:t>Ikke la elevene jobbe med nettressursen uten at arbeidet følges opp. </a:t>
            </a:r>
          </a:p>
          <a:p>
            <a:pPr marL="0" indent="0">
              <a:buNone/>
            </a:pPr>
            <a:endParaRPr lang="nb-NO" sz="4800" dirty="0"/>
          </a:p>
          <a:p>
            <a:r>
              <a:rPr lang="nb-NO" sz="4800" dirty="0"/>
              <a:t>Sjekk resultatet etter hvert kapittel. </a:t>
            </a:r>
          </a:p>
          <a:p>
            <a:endParaRPr lang="nb-NO" sz="4800" dirty="0"/>
          </a:p>
          <a:p>
            <a:r>
              <a:rPr lang="nb-NO" sz="4800" dirty="0"/>
              <a:t>Analyser feilene sammen med eleven. Hva er bra? Hva kan gjøres bedre? </a:t>
            </a:r>
          </a:p>
          <a:p>
            <a:endParaRPr lang="nb-NO" sz="4800" dirty="0"/>
          </a:p>
          <a:p>
            <a:r>
              <a:rPr lang="nb-NO" sz="4800" dirty="0"/>
              <a:t>Gjør elevene mange feil i et kapittel eller i enkeltoppgaver, kan det gjøres om igjen.</a:t>
            </a:r>
          </a:p>
          <a:p>
            <a:pPr marL="0" indent="0">
              <a:buNone/>
            </a:pPr>
            <a:endParaRPr lang="nb-NO" sz="4800" dirty="0"/>
          </a:p>
          <a:p>
            <a:r>
              <a:rPr lang="nb-NO" sz="4800" dirty="0"/>
              <a:t>Minn elevene på å lese oppgaven, forklaringene og eksemplene. Mange sorterer det automatisk vekk, nesten som støy, og fokuserer bare på oppgaven. </a:t>
            </a:r>
          </a:p>
          <a:p>
            <a:endParaRPr lang="nb-NO" sz="4800" dirty="0"/>
          </a:p>
          <a:p>
            <a:r>
              <a:rPr lang="nb-NO" sz="4800" dirty="0"/>
              <a:t>Få elevene til å sette ord på hva de jobber med: hva jobber du med nå?</a:t>
            </a:r>
          </a:p>
          <a:p>
            <a:endParaRPr lang="nb-NO" sz="4800" dirty="0"/>
          </a:p>
          <a:p>
            <a:pPr marL="0" indent="0">
              <a:buNone/>
            </a:pPr>
            <a:r>
              <a:rPr lang="nb-NO" sz="4800" b="1" dirty="0"/>
              <a:t>          </a:t>
            </a:r>
            <a:r>
              <a:rPr lang="nb-NO" sz="4800" b="1" dirty="0" err="1"/>
              <a:t>NorskPluss</a:t>
            </a:r>
            <a:r>
              <a:rPr lang="nb-NO" sz="4800" b="1" dirty="0"/>
              <a:t> VGS</a:t>
            </a:r>
          </a:p>
          <a:p>
            <a:pPr marL="0" indent="0">
              <a:buNone/>
            </a:pPr>
            <a:endParaRPr lang="nb-NO" sz="4800" dirty="0"/>
          </a:p>
          <a:p>
            <a:r>
              <a:rPr lang="nb-NO" sz="4800" dirty="0"/>
              <a:t>Strukturoppgaver er ”skal”-oppgaver</a:t>
            </a:r>
          </a:p>
          <a:p>
            <a:endParaRPr lang="nb-NO" sz="4800" dirty="0"/>
          </a:p>
          <a:p>
            <a:r>
              <a:rPr lang="nb-NO" sz="4800" dirty="0"/>
              <a:t>Still krav til åpne skriftlige oppgaver. Minimum 5 setninger, maksimum 10.</a:t>
            </a:r>
          </a:p>
          <a:p>
            <a:endParaRPr lang="nb-NO" sz="4800" dirty="0"/>
          </a:p>
          <a:p>
            <a:r>
              <a:rPr lang="nb-NO" sz="4800" dirty="0"/>
              <a:t>Elevene bør klare mellom 70-80% i kapittelprøvene før de går videre. </a:t>
            </a:r>
          </a:p>
          <a:p>
            <a:endParaRPr lang="nb-NO" sz="4800" dirty="0"/>
          </a:p>
          <a:p>
            <a:endParaRPr lang="nb-NO" sz="4800" dirty="0"/>
          </a:p>
          <a:p>
            <a:endParaRPr lang="nb-NO" sz="3400" dirty="0"/>
          </a:p>
          <a:p>
            <a:pPr>
              <a:buNone/>
            </a:pPr>
            <a:endParaRPr lang="nb-NO" sz="34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0590"/>
            <a:ext cx="3215351" cy="4665130"/>
          </a:xfrm>
        </p:spPr>
      </p:pic>
    </p:spTree>
    <p:extLst>
      <p:ext uri="{BB962C8B-B14F-4D97-AF65-F5344CB8AC3E}">
        <p14:creationId xmlns:p14="http://schemas.microsoft.com/office/powerpoint/2010/main" val="359118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 mer om læremidlene på Kunnskap.no.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Innlogging til nettressursene via </a:t>
            </a:r>
            <a:r>
              <a:rPr lang="nb-NO" b="1" dirty="0"/>
              <a:t>FEIDE</a:t>
            </a:r>
            <a:r>
              <a:rPr lang="nb-NO" dirty="0"/>
              <a:t>. 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4B73703C-AC66-4DAB-8A0D-0E515C29D2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r="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694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8767" y="693855"/>
            <a:ext cx="76363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nb-NO" noProof="1"/>
              <a:t>Kunnskap.no tilbyr læremidler og plasseringstest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598767" y="1582557"/>
            <a:ext cx="6819633" cy="1597943"/>
          </a:xfrm>
        </p:spPr>
        <p:txBody>
          <a:bodyPr>
            <a:normAutofit/>
          </a:bodyPr>
          <a:lstStyle/>
          <a:p>
            <a:pPr fontAlgn="base"/>
            <a:r>
              <a:rPr lang="nb-NO" sz="2000" b="1" dirty="0"/>
              <a:t>Plassering på nivå 1-3:</a:t>
            </a:r>
            <a:r>
              <a:rPr lang="nb-NO" sz="2000" dirty="0"/>
              <a:t> </a:t>
            </a:r>
            <a:r>
              <a:rPr lang="nb-NO" sz="2000" dirty="0" err="1"/>
              <a:t>NorskPluss</a:t>
            </a:r>
            <a:r>
              <a:rPr lang="nb-NO" sz="2000" dirty="0"/>
              <a:t> Plasseringstest</a:t>
            </a:r>
          </a:p>
          <a:p>
            <a:pPr fontAlgn="base"/>
            <a:r>
              <a:rPr lang="nb-NO" sz="2000" b="1" dirty="0"/>
              <a:t>Grunnleggende norsk: </a:t>
            </a:r>
            <a:r>
              <a:rPr lang="nb-NO" sz="2000" dirty="0" err="1"/>
              <a:t>NorskPluss</a:t>
            </a:r>
            <a:r>
              <a:rPr lang="nb-NO" sz="2000" dirty="0"/>
              <a:t> VGS nivå 1, 2 og 3</a:t>
            </a:r>
          </a:p>
          <a:p>
            <a:pPr fontAlgn="base"/>
            <a:r>
              <a:rPr lang="nb-NO" sz="2000" b="1" dirty="0"/>
              <a:t>Kort botid ST Vg1 og YF Vg1/Vg2 : </a:t>
            </a:r>
            <a:r>
              <a:rPr lang="nb-NO" sz="2000" dirty="0" err="1"/>
              <a:t>NorskPluss</a:t>
            </a:r>
            <a:r>
              <a:rPr lang="nb-NO" sz="2000" dirty="0"/>
              <a:t> Kort botid </a:t>
            </a:r>
            <a:endParaRPr lang="nb-NO" dirty="0"/>
          </a:p>
          <a:p>
            <a:pPr marL="0" indent="0" fontAlgn="base">
              <a:buNone/>
            </a:pP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E73C190-7DF3-42AB-A7F6-3EDABEBA0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NorskPluss</a:t>
            </a:r>
            <a:r>
              <a:rPr lang="nb-NO" dirty="0"/>
              <a:t> Plasseringstest nivå 1-3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5430" y="164478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000" b="1" dirty="0"/>
              <a:t>Finne nivået</a:t>
            </a:r>
            <a:r>
              <a:rPr lang="nb-NO" sz="2000" dirty="0"/>
              <a:t> til elevene som skal inn i en klasse og </a:t>
            </a:r>
            <a:r>
              <a:rPr lang="nb-NO" sz="2000" b="1" dirty="0"/>
              <a:t>diagnostisere elever </a:t>
            </a:r>
            <a:r>
              <a:rPr lang="nb-NO" sz="2000" dirty="0"/>
              <a:t>som har deltatt i norskopplæring. </a:t>
            </a:r>
          </a:p>
          <a:p>
            <a:pPr marL="0" indent="0">
              <a:lnSpc>
                <a:spcPct val="90000"/>
              </a:lnSpc>
              <a:buNone/>
            </a:pPr>
            <a:endParaRPr lang="nb-NO" sz="2000" dirty="0"/>
          </a:p>
          <a:p>
            <a:pPr>
              <a:lnSpc>
                <a:spcPct val="90000"/>
              </a:lnSpc>
            </a:pPr>
            <a:r>
              <a:rPr lang="nb-NO" sz="2000" dirty="0"/>
              <a:t>Tester for nivå 1-3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Raske å gjennomføre: 30-60 min.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Flervalgsoppgaver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Skriveoppgaver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Lytteoppgaver</a:t>
            </a:r>
          </a:p>
          <a:p>
            <a:pPr>
              <a:lnSpc>
                <a:spcPct val="90000"/>
              </a:lnSpc>
              <a:buNone/>
            </a:pPr>
            <a:r>
              <a:rPr lang="nb-NO" sz="1500" dirty="0"/>
              <a:t>	</a:t>
            </a:r>
          </a:p>
          <a:p>
            <a:pPr marL="0" indent="0">
              <a:buNone/>
            </a:pPr>
            <a:r>
              <a:rPr lang="nb-NO" sz="2000" b="1" dirty="0"/>
              <a:t>Komponenter:</a:t>
            </a:r>
          </a:p>
          <a:p>
            <a:pPr marL="0" indent="0">
              <a:buNone/>
            </a:pPr>
            <a:r>
              <a:rPr lang="nb-NO" sz="2000" dirty="0"/>
              <a:t>Nettressurs og veiledning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Forfatter:</a:t>
            </a:r>
          </a:p>
          <a:p>
            <a:pPr marL="0" indent="0">
              <a:buNone/>
            </a:pPr>
            <a:r>
              <a:rPr lang="nb-NO" sz="2000" dirty="0"/>
              <a:t>Marie Aalen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Les mer i artikkelen </a:t>
            </a:r>
            <a:r>
              <a:rPr lang="nb-NO" sz="2000" dirty="0">
                <a:hlinkClick r:id="rId2"/>
              </a:rPr>
              <a:t>«Kartlegging av andrespråklige elever i videregående»</a:t>
            </a:r>
            <a:endParaRPr lang="nb-NO" sz="2000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69F463E-B2AE-4F45-8ED8-34DE2B3D9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1700808"/>
            <a:ext cx="4054144" cy="2808312"/>
          </a:xfrm>
        </p:spPr>
      </p:pic>
    </p:spTree>
    <p:extLst>
      <p:ext uri="{BB962C8B-B14F-4D97-AF65-F5344CB8AC3E}">
        <p14:creationId xmlns:p14="http://schemas.microsoft.com/office/powerpoint/2010/main" val="312324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NorskPluss</a:t>
            </a:r>
            <a:r>
              <a:rPr lang="nb-NO" dirty="0"/>
              <a:t> Ungdom/</a:t>
            </a:r>
            <a:r>
              <a:rPr lang="nb-NO" dirty="0" err="1"/>
              <a:t>NorskPluss</a:t>
            </a:r>
            <a:r>
              <a:rPr lang="nb-NO" dirty="0"/>
              <a:t> VGS: nivå 1-3</a:t>
            </a:r>
          </a:p>
        </p:txBody>
      </p:sp>
      <p:pic>
        <p:nvPicPr>
          <p:cNvPr id="6" name="Plassholder for bilde 5" descr="litteratu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16" r="4316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b="1" dirty="0"/>
              <a:t>Læreverk i grunnleggende norsk utviklet av Kunnskap.no med støtte fra Utdanningsdirektoratet. </a:t>
            </a:r>
          </a:p>
          <a:p>
            <a:r>
              <a:rPr lang="nb-NO" dirty="0"/>
              <a:t>Forfattere: Marie Aalen, Annie Jakobsen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Målrettet opplæring i grunnleggende norsk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1800" dirty="0"/>
              <a:t>I nettressursen kan elevene enkelt jobbe </a:t>
            </a:r>
            <a:r>
              <a:rPr lang="nb-NO" sz="1800" b="1" dirty="0"/>
              <a:t>selvstendig</a:t>
            </a:r>
            <a:r>
              <a:rPr lang="nb-NO" sz="1800" dirty="0"/>
              <a:t> med oppgaver på ulike nivå.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/>
              <a:t>Nettressursen </a:t>
            </a:r>
            <a:r>
              <a:rPr lang="nb-NO" sz="1800" b="1" dirty="0"/>
              <a:t>tar vare på svar</a:t>
            </a:r>
            <a:r>
              <a:rPr lang="nb-NO" sz="1800" dirty="0"/>
              <a:t>, </a:t>
            </a:r>
            <a:r>
              <a:rPr lang="nb-NO" sz="1800" b="1" dirty="0"/>
              <a:t>kartlegger</a:t>
            </a:r>
            <a:r>
              <a:rPr lang="nb-NO" sz="1800" dirty="0"/>
              <a:t> og </a:t>
            </a:r>
            <a:r>
              <a:rPr lang="nb-NO" sz="1800" b="1" dirty="0"/>
              <a:t>retter</a:t>
            </a:r>
            <a:r>
              <a:rPr lang="nb-NO" sz="1800" dirty="0"/>
              <a:t>. Resultatene presenteres i rapporter som kan brukes i underveisvurdering.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b="1" dirty="0"/>
              <a:t>Gradvis progresjon </a:t>
            </a:r>
            <a:r>
              <a:rPr lang="nb-NO" sz="1800" dirty="0"/>
              <a:t>i tekster, vokabular og grammatikk fra nivå 1 til nivå 3 gjør det lettere å tilpasse opplæringen.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266C5312-F9A7-4A52-81C7-5664BD8439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38600" cy="2351421"/>
          </a:xfrm>
        </p:spPr>
      </p:pic>
    </p:spTree>
    <p:extLst>
      <p:ext uri="{BB962C8B-B14F-4D97-AF65-F5344CB8AC3E}">
        <p14:creationId xmlns:p14="http://schemas.microsoft.com/office/powerpoint/2010/main" val="398336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Komponenter i </a:t>
            </a:r>
            <a:r>
              <a:rPr lang="nb-NO" dirty="0" err="1"/>
              <a:t>NorskPluss</a:t>
            </a:r>
            <a:r>
              <a:rPr lang="nb-NO" dirty="0"/>
              <a:t> Ungdom/VGS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Tekstbøker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b-NO" dirty="0"/>
              <a:t>Tekstbok nivå 1 og 2</a:t>
            </a:r>
          </a:p>
          <a:p>
            <a:pPr>
              <a:buNone/>
            </a:pPr>
            <a:r>
              <a:rPr lang="nb-NO" dirty="0"/>
              <a:t>Tekstbok nivå 3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Arbeidsbøker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nb-NO" dirty="0"/>
              <a:t>Arbeidsbok nivå 1 og 2</a:t>
            </a:r>
          </a:p>
          <a:p>
            <a:pPr>
              <a:buNone/>
            </a:pPr>
            <a:r>
              <a:rPr lang="nb-NO" dirty="0"/>
              <a:t>Arbeidsbok nivå 3</a:t>
            </a:r>
          </a:p>
        </p:txBody>
      </p:sp>
      <p:pic>
        <p:nvPicPr>
          <p:cNvPr id="9" name="Bilde 8" descr="forside_arb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14686"/>
            <a:ext cx="2167699" cy="3071834"/>
          </a:xfrm>
          <a:prstGeom prst="rect">
            <a:avLst/>
          </a:prstGeom>
        </p:spPr>
      </p:pic>
      <p:pic>
        <p:nvPicPr>
          <p:cNvPr id="10" name="Bilde 9" descr="forside_tekstb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14686"/>
            <a:ext cx="2190449" cy="3071834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Ressursperm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Generell lærerveiledning med opplegg for uttaletrening og litteraturtips</a:t>
            </a:r>
          </a:p>
          <a:p>
            <a:r>
              <a:rPr lang="nb-NO" dirty="0"/>
              <a:t>Metodisk veiledning kapittel for kapittel (Undervisningsopplegg, metodiske øvelser, frie aktiviteter)</a:t>
            </a:r>
          </a:p>
          <a:p>
            <a:r>
              <a:rPr lang="nb-NO" dirty="0"/>
              <a:t>Ekstra lese- og skriveoppgaver for elever med svak skolebakgrunn</a:t>
            </a:r>
          </a:p>
          <a:p>
            <a:r>
              <a:rPr lang="nb-NO" dirty="0"/>
              <a:t>Elevgrammatikk</a:t>
            </a:r>
          </a:p>
          <a:p>
            <a:r>
              <a:rPr lang="nb-NO" dirty="0"/>
              <a:t>8 papirtester med fasit</a:t>
            </a:r>
          </a:p>
          <a:p>
            <a:r>
              <a:rPr lang="nb-NO" dirty="0"/>
              <a:t>Fasit til kryssord i nettressursen</a:t>
            </a:r>
          </a:p>
          <a:p>
            <a:r>
              <a:rPr lang="nb-NO" dirty="0"/>
              <a:t>Fasit til arbeidsbøkene</a:t>
            </a:r>
          </a:p>
          <a:p>
            <a:r>
              <a:rPr lang="nb-NO" dirty="0"/>
              <a:t>Transkripsjon av lyttetekster</a:t>
            </a:r>
          </a:p>
          <a:p>
            <a:r>
              <a:rPr lang="nb-NO" dirty="0"/>
              <a:t>Innholdsfortegnelse</a:t>
            </a:r>
          </a:p>
          <a:p>
            <a:endParaRPr lang="nb-NO" dirty="0"/>
          </a:p>
        </p:txBody>
      </p:sp>
      <p:pic>
        <p:nvPicPr>
          <p:cNvPr id="5" name="Plassholder for innhold 4" descr="ressursper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3714750" cy="4152900"/>
          </a:xfrm>
          <a:ln w="3175">
            <a:solidFill>
              <a:schemeClr val="tx1"/>
            </a:solidFill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Nettressurs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nb-NO" dirty="0"/>
              <a:t>	</a:t>
            </a:r>
            <a:r>
              <a:rPr lang="nb-NO" sz="2100" b="1" dirty="0" err="1"/>
              <a:t>NorskPluss</a:t>
            </a:r>
            <a:r>
              <a:rPr lang="nb-NO" sz="2100" b="1" dirty="0"/>
              <a:t> Ungdom og VGS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Nivå 1: 12 kapitler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Nivå 2: 10 kapitler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Nivå 3: 7 kapitler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8 kapitteltester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8 lyttetester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Lydlære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Bildeordbank: 11 tema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Matematikk</a:t>
            </a:r>
          </a:p>
          <a:p>
            <a:pPr>
              <a:lnSpc>
                <a:spcPct val="90000"/>
              </a:lnSpc>
            </a:pPr>
            <a:r>
              <a:rPr lang="nb-NO" sz="2100" dirty="0"/>
              <a:t>Naturfag</a:t>
            </a:r>
          </a:p>
          <a:p>
            <a:pPr>
              <a:lnSpc>
                <a:spcPct val="90000"/>
              </a:lnSpc>
            </a:pPr>
            <a:endParaRPr lang="nb-NO" sz="2100" dirty="0"/>
          </a:p>
          <a:p>
            <a:pPr>
              <a:lnSpc>
                <a:spcPct val="90000"/>
              </a:lnSpc>
              <a:buNone/>
            </a:pPr>
            <a:r>
              <a:rPr lang="nb-NO" sz="2100" dirty="0"/>
              <a:t>	</a:t>
            </a:r>
            <a:r>
              <a:rPr lang="nb-NO" sz="2100" b="1" dirty="0" err="1"/>
              <a:t>NorskPluss</a:t>
            </a:r>
            <a:r>
              <a:rPr lang="nb-NO" sz="2100" b="1" dirty="0"/>
              <a:t> VGS </a:t>
            </a:r>
            <a:r>
              <a:rPr lang="nb-NO" sz="2100" dirty="0"/>
              <a:t>har egne moduler i litteraturhistorie, sjangerlære og tekstforståelse på nett  i tillegg til innholdet ovenfor. Bøkene og ressurspermen er felles.</a:t>
            </a:r>
          </a:p>
          <a:p>
            <a:endParaRPr lang="nb-NO" dirty="0"/>
          </a:p>
        </p:txBody>
      </p:sp>
      <p:pic>
        <p:nvPicPr>
          <p:cNvPr id="8" name="Plassholder for innhold 7" descr="3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038600" cy="2760879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i homogene grupper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000" b="1" dirty="0"/>
              <a:t>3 timers forarbeid basert på bøker og ressursperm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Uttaletrening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Repetisjon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Gjennomgang av lekser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Nytt lærestoff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Muntlige øvelser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Skriftlig produksjon</a:t>
            </a:r>
          </a:p>
          <a:p>
            <a:pPr>
              <a:lnSpc>
                <a:spcPct val="90000"/>
              </a:lnSpc>
              <a:buNone/>
            </a:pPr>
            <a:endParaRPr lang="nb-NO" sz="2000" b="1" dirty="0"/>
          </a:p>
          <a:p>
            <a:pPr>
              <a:lnSpc>
                <a:spcPct val="90000"/>
              </a:lnSpc>
              <a:buNone/>
            </a:pPr>
            <a:r>
              <a:rPr lang="nb-NO" sz="2000" b="1" dirty="0"/>
              <a:t>	1 time med data 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repetere, mestre og få tilbakemelding</a:t>
            </a:r>
          </a:p>
          <a:p>
            <a:pPr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  <a:buNone/>
            </a:pPr>
            <a:endParaRPr lang="nb-NO" sz="2200" b="1" dirty="0"/>
          </a:p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336BDAD-0038-42F8-ACD9-6E75D3BAF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1" y="1772816"/>
            <a:ext cx="4038600" cy="2687339"/>
          </a:xfrm>
        </p:spPr>
      </p:pic>
    </p:spTree>
    <p:extLst>
      <p:ext uri="{BB962C8B-B14F-4D97-AF65-F5344CB8AC3E}">
        <p14:creationId xmlns:p14="http://schemas.microsoft.com/office/powerpoint/2010/main" val="73140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</TotalTime>
  <Words>589</Words>
  <Application>Microsoft Office PowerPoint</Application>
  <PresentationFormat>Skjermfremvisning (4:3)</PresentationFormat>
  <Paragraphs>154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Office-tema</vt:lpstr>
      <vt:lpstr>Norsk for språklige minoriteter i videregående</vt:lpstr>
      <vt:lpstr>Kunnskap.no tilbyr læremidler og plasseringstest</vt:lpstr>
      <vt:lpstr>NorskPluss Plasseringstest nivå 1-3</vt:lpstr>
      <vt:lpstr>NorskPluss Ungdom/NorskPluss VGS: nivå 1-3</vt:lpstr>
      <vt:lpstr>Målrettet opplæring i grunnleggende norsk</vt:lpstr>
      <vt:lpstr>Komponenter i NorskPluss Ungdom/VGS</vt:lpstr>
      <vt:lpstr>Ressursperm</vt:lpstr>
      <vt:lpstr>Nettressurs</vt:lpstr>
      <vt:lpstr>Organisering i homogene grupper</vt:lpstr>
      <vt:lpstr> Organisering i heterogene grupper</vt:lpstr>
      <vt:lpstr>Elevrapporter tar vare på svar og resultat</vt:lpstr>
      <vt:lpstr>NorskPluss Kort botid</vt:lpstr>
      <vt:lpstr>Tekst- og arbeidsbok i ett på nett</vt:lpstr>
      <vt:lpstr>Språklæring sentralt</vt:lpstr>
      <vt:lpstr>Flerspråklighet</vt:lpstr>
      <vt:lpstr>Erfaringer fra  Sjøvegan VGS</vt:lpstr>
      <vt:lpstr>Læreraktivitet mens elevene jobber på nett</vt:lpstr>
      <vt:lpstr>Les mer om læremidlene på Kunnskap.no.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Arne Reinertsen</dc:creator>
  <cp:lastModifiedBy>Arne Reinertsen</cp:lastModifiedBy>
  <cp:revision>131</cp:revision>
  <cp:lastPrinted>2017-09-13T14:50:17Z</cp:lastPrinted>
  <dcterms:created xsi:type="dcterms:W3CDTF">2015-07-31T10:51:53Z</dcterms:created>
  <dcterms:modified xsi:type="dcterms:W3CDTF">2018-08-20T08:48:01Z</dcterms:modified>
</cp:coreProperties>
</file>